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1"/>
  </p:sldMasterIdLst>
  <p:sldIdLst>
    <p:sldId id="256" r:id="rId2"/>
    <p:sldId id="297" r:id="rId3"/>
    <p:sldId id="318" r:id="rId4"/>
    <p:sldId id="259" r:id="rId5"/>
    <p:sldId id="286" r:id="rId6"/>
    <p:sldId id="320" r:id="rId7"/>
    <p:sldId id="294" r:id="rId8"/>
    <p:sldId id="271" r:id="rId9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93A2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4660"/>
  </p:normalViewPr>
  <p:slideViewPr>
    <p:cSldViewPr snapToGrid="0">
      <p:cViewPr>
        <p:scale>
          <a:sx n="94" d="100"/>
          <a:sy n="94" d="100"/>
        </p:scale>
        <p:origin x="-403" y="23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Vassi-dc\Profiles$\vladimirs.kirsanovs\Desktop\Daugavpils%20siltumt&#299;kli\1%20materi&#257;ls\1%20dati\apkopojum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Jevgenij\Downloads\Siltumener&#291;ijas%20tarifi%20Latvij&#257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6199475065616817E-2"/>
          <c:y val="2.2721766422553896E-2"/>
          <c:w val="0.65986504811898661"/>
          <c:h val="0.92288817918739152"/>
        </c:manualLayout>
      </c:layout>
      <c:ofPieChart>
        <c:ofPieType val="pie"/>
        <c:varyColors val="1"/>
        <c:gapWidth val="100"/>
        <c:splitType val="pos"/>
        <c:splitPos val="6"/>
        <c:secondPieSize val="75"/>
        <c:serLines/>
      </c:ofPieChart>
      <c:spPr>
        <a:noFill/>
      </c:spPr>
    </c:plotArea>
    <c:legend>
      <c:legendPos val="r"/>
      <c:layout>
        <c:manualLayout>
          <c:xMode val="edge"/>
          <c:yMode val="edge"/>
          <c:x val="0.71014378119527799"/>
          <c:y val="9.1834158314103756E-4"/>
          <c:w val="0.28985621880472257"/>
          <c:h val="0.99195570352363671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 rtl="0">
            <a:defRPr/>
          </a:pPr>
          <a:endParaRPr lang="lv-LV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Century Gothic" panose="020B0502020202020204" pitchFamily="34" charset="0"/>
          <a:cs typeface="Times New Roman" panose="02020603050405020304" pitchFamily="18" charset="0"/>
        </a:defRPr>
      </a:pPr>
      <a:endParaRPr lang="lv-LV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lv-LV"/>
  <c:style val="37"/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 u="none" strike="noStrike" kern="120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 sz="1800" b="1" i="0" u="sng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Siltumenerģijas tarifi 2019. gada septembrī</a:t>
            </a:r>
            <a:endParaRPr lang="lv-LV" sz="1400" b="1" i="0" u="none" strike="noStrike" baseline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 u="none" strike="noStrike" kern="120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lv-LV" sz="1400" b="1" i="0" u="none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(Kurināmā veidi: </a:t>
            </a:r>
            <a:r>
              <a:rPr lang="lv-LV" sz="1400" b="1" i="0" u="none" strike="noStrike" baseline="0">
                <a:solidFill>
                  <a:srgbClr val="008000"/>
                </a:solidFill>
                <a:latin typeface="Times New Roman"/>
                <a:cs typeface="Times New Roman"/>
              </a:rPr>
              <a:t>zaļš - biomasa</a:t>
            </a:r>
            <a:r>
              <a:rPr lang="lv-LV" sz="1400" b="1" i="0" u="none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lv-LV" sz="1400" b="1" i="0" u="none" strike="noStrike" baseline="0">
                <a:solidFill>
                  <a:srgbClr val="0066CC"/>
                </a:solidFill>
                <a:latin typeface="Times New Roman"/>
                <a:cs typeface="Times New Roman"/>
              </a:rPr>
              <a:t>zils - dabasgāze</a:t>
            </a:r>
            <a:r>
              <a:rPr lang="lv-LV" sz="1400" b="1" i="0" u="none" strike="noStrike" baseline="0">
                <a:solidFill>
                  <a:sysClr val="windowText" lastClr="000000"/>
                </a:solidFill>
                <a:latin typeface="Times New Roman"/>
                <a:cs typeface="Times New Roman"/>
              </a:rPr>
              <a:t>,                        </a:t>
            </a:r>
            <a:r>
              <a:rPr lang="lv-LV" sz="1400" b="1" i="0" baseline="0">
                <a:effectLst/>
              </a:rPr>
              <a:t>- fiksētais tarifs)</a:t>
            </a:r>
            <a:endParaRPr lang="lv-LV" sz="140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 u="none" strike="noStrike" kern="120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 sz="1400" b="1" i="0" u="none" strike="noStrike" baseline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c:rich>
      </c:tx>
      <c:layout/>
      <c:spPr>
        <a:solidFill>
          <a:sysClr val="window" lastClr="FFFFFF"/>
        </a:solidFill>
      </c:spPr>
    </c:title>
    <c:plotArea>
      <c:layout/>
      <c:barChart>
        <c:barDir val="col"/>
        <c:grouping val="stacked"/>
        <c:ser>
          <c:idx val="0"/>
          <c:order val="0"/>
          <c:tx>
            <c:strRef>
              <c:f>'09.2019.'!$A$37</c:f>
              <c:strCache>
                <c:ptCount val="1"/>
                <c:pt idx="0">
                  <c:v>Tarifs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gradFill>
                <a:gsLst>
                  <a:gs pos="0">
                    <a:srgbClr val="009900"/>
                  </a:gs>
                  <a:gs pos="100000">
                    <a:srgbClr val="0000FF"/>
                  </a:gs>
                </a:gsLst>
                <a:lin ang="5400000" scaled="0"/>
              </a:gradFill>
              <a:ln w="38100">
                <a:solidFill>
                  <a:srgbClr val="FF00FF"/>
                </a:solidFill>
              </a:ln>
            </c:spPr>
          </c:dPt>
          <c:dPt>
            <c:idx val="1"/>
            <c:spPr>
              <a:solidFill>
                <a:srgbClr val="0000FF"/>
              </a:solidFill>
              <a:ln w="38100">
                <a:noFill/>
              </a:ln>
            </c:spPr>
          </c:dPt>
          <c:dPt>
            <c:idx val="2"/>
            <c:spPr>
              <a:solidFill>
                <a:srgbClr val="009900"/>
              </a:solidFill>
              <a:ln w="19050">
                <a:solidFill>
                  <a:srgbClr val="663300"/>
                </a:solidFill>
              </a:ln>
            </c:spPr>
          </c:dPt>
          <c:dPt>
            <c:idx val="3"/>
            <c:spPr>
              <a:gradFill>
                <a:gsLst>
                  <a:gs pos="0">
                    <a:srgbClr val="009900"/>
                  </a:gs>
                  <a:gs pos="100000">
                    <a:srgbClr val="0000FF"/>
                  </a:gs>
                </a:gsLst>
                <a:lin ang="5400000" scaled="1"/>
              </a:gradFill>
              <a:ln w="19050">
                <a:noFill/>
              </a:ln>
            </c:spPr>
          </c:dPt>
          <c:dPt>
            <c:idx val="4"/>
            <c:spPr>
              <a:solidFill>
                <a:srgbClr val="009900"/>
              </a:solidFill>
              <a:ln w="19050">
                <a:solidFill>
                  <a:srgbClr val="663300"/>
                </a:solidFill>
              </a:ln>
            </c:spPr>
          </c:dPt>
          <c:dPt>
            <c:idx val="5"/>
            <c:spPr>
              <a:gradFill>
                <a:gsLst>
                  <a:gs pos="0">
                    <a:srgbClr val="009900"/>
                  </a:gs>
                  <a:gs pos="99000">
                    <a:srgbClr val="009900"/>
                  </a:gs>
                </a:gsLst>
                <a:lin ang="5400000" scaled="1"/>
              </a:gradFill>
              <a:ln w="19050">
                <a:solidFill>
                  <a:srgbClr val="663300"/>
                </a:solidFill>
              </a:ln>
            </c:spPr>
          </c:dPt>
          <c:dPt>
            <c:idx val="6"/>
            <c:spPr>
              <a:solidFill>
                <a:srgbClr val="009900"/>
              </a:solidFill>
              <a:ln w="19050">
                <a:solidFill>
                  <a:srgbClr val="663300"/>
                </a:solidFill>
              </a:ln>
            </c:spPr>
          </c:dPt>
          <c:dPt>
            <c:idx val="7"/>
            <c:spPr>
              <a:solidFill>
                <a:srgbClr val="009900"/>
              </a:solidFill>
              <a:ln w="19050">
                <a:solidFill>
                  <a:srgbClr val="663300"/>
                </a:solidFill>
              </a:ln>
            </c:spPr>
          </c:dPt>
          <c:dPt>
            <c:idx val="8"/>
            <c:spPr>
              <a:solidFill>
                <a:srgbClr val="009900"/>
              </a:solidFill>
              <a:ln w="19050">
                <a:solidFill>
                  <a:srgbClr val="663300"/>
                </a:solidFill>
              </a:ln>
            </c:spPr>
          </c:dPt>
          <c:dPt>
            <c:idx val="9"/>
            <c:spPr>
              <a:solidFill>
                <a:srgbClr val="009900"/>
              </a:solidFill>
              <a:ln w="19050">
                <a:solidFill>
                  <a:srgbClr val="663300"/>
                </a:solidFill>
              </a:ln>
            </c:spPr>
          </c:dPt>
          <c:dPt>
            <c:idx val="10"/>
            <c:spPr>
              <a:gradFill>
                <a:gsLst>
                  <a:gs pos="0">
                    <a:srgbClr val="009900"/>
                  </a:gs>
                  <a:gs pos="100000">
                    <a:srgbClr val="0000FF"/>
                  </a:gs>
                </a:gsLst>
                <a:lin ang="5400000" scaled="1"/>
              </a:gradFill>
              <a:ln w="19050">
                <a:noFill/>
              </a:ln>
            </c:spPr>
          </c:dPt>
          <c:dPt>
            <c:idx val="11"/>
            <c:spPr>
              <a:gradFill>
                <a:gsLst>
                  <a:gs pos="0">
                    <a:srgbClr val="009900"/>
                  </a:gs>
                  <a:gs pos="100000">
                    <a:srgbClr val="0000FF"/>
                  </a:gs>
                </a:gsLst>
                <a:lin ang="5400000" scaled="1"/>
              </a:gradFill>
              <a:ln w="19050">
                <a:solidFill>
                  <a:srgbClr val="663300"/>
                </a:solidFill>
              </a:ln>
            </c:spPr>
          </c:dPt>
          <c:dPt>
            <c:idx val="12"/>
            <c:spPr>
              <a:gradFill>
                <a:gsLst>
                  <a:gs pos="0">
                    <a:srgbClr val="009900"/>
                  </a:gs>
                  <a:gs pos="100000">
                    <a:srgbClr val="0000FF"/>
                  </a:gs>
                </a:gsLst>
                <a:lin ang="5400000" scaled="0"/>
              </a:gradFill>
              <a:ln w="19050">
                <a:noFill/>
              </a:ln>
            </c:spPr>
          </c:dPt>
          <c:dPt>
            <c:idx val="13"/>
            <c:spPr>
              <a:solidFill>
                <a:srgbClr val="009900"/>
              </a:solidFill>
              <a:ln w="19050">
                <a:solidFill>
                  <a:srgbClr val="663300"/>
                </a:solidFill>
              </a:ln>
            </c:spPr>
          </c:dPt>
          <c:dPt>
            <c:idx val="14"/>
            <c:spPr>
              <a:gradFill>
                <a:gsLst>
                  <a:gs pos="0">
                    <a:srgbClr val="009900"/>
                  </a:gs>
                  <a:gs pos="100000">
                    <a:srgbClr val="0000FF"/>
                  </a:gs>
                </a:gsLst>
                <a:lin ang="5400000" scaled="0"/>
              </a:gradFill>
              <a:ln w="19050">
                <a:solidFill>
                  <a:srgbClr val="663300"/>
                </a:solidFill>
              </a:ln>
            </c:spPr>
          </c:dPt>
          <c:dPt>
            <c:idx val="15"/>
            <c:spPr>
              <a:gradFill>
                <a:gsLst>
                  <a:gs pos="0">
                    <a:srgbClr val="009900"/>
                  </a:gs>
                  <a:gs pos="100000">
                    <a:srgbClr val="0000FF"/>
                  </a:gs>
                </a:gsLst>
                <a:lin ang="5400000" scaled="1"/>
              </a:gradFill>
              <a:ln w="19050">
                <a:noFill/>
              </a:ln>
            </c:spPr>
          </c:dPt>
          <c:dPt>
            <c:idx val="16"/>
            <c:spPr>
              <a:gradFill>
                <a:gsLst>
                  <a:gs pos="0">
                    <a:srgbClr val="009900"/>
                  </a:gs>
                  <a:gs pos="100000">
                    <a:srgbClr val="0000FF"/>
                  </a:gs>
                </a:gsLst>
                <a:lin ang="5400000" scaled="1"/>
              </a:gradFill>
              <a:ln w="19050">
                <a:solidFill>
                  <a:srgbClr val="663300"/>
                </a:solidFill>
              </a:ln>
            </c:spPr>
          </c:dPt>
          <c:dPt>
            <c:idx val="17"/>
            <c:spPr>
              <a:gradFill>
                <a:gsLst>
                  <a:gs pos="0">
                    <a:srgbClr val="009900"/>
                  </a:gs>
                  <a:gs pos="100000">
                    <a:srgbClr val="0000FF"/>
                  </a:gs>
                </a:gsLst>
                <a:lin ang="5400000" scaled="0"/>
              </a:gradFill>
              <a:ln w="19050">
                <a:solidFill>
                  <a:srgbClr val="663300"/>
                </a:solidFill>
              </a:ln>
            </c:spPr>
          </c:dPt>
          <c:dPt>
            <c:idx val="18"/>
            <c:spPr>
              <a:solidFill>
                <a:srgbClr val="009900"/>
              </a:solidFill>
              <a:ln w="19050">
                <a:solidFill>
                  <a:srgbClr val="663300"/>
                </a:solidFill>
              </a:ln>
            </c:spPr>
          </c:dPt>
          <c:dPt>
            <c:idx val="19"/>
            <c:spPr>
              <a:gradFill>
                <a:gsLst>
                  <a:gs pos="0">
                    <a:srgbClr val="009900"/>
                  </a:gs>
                  <a:gs pos="100000">
                    <a:srgbClr val="0000FF"/>
                  </a:gs>
                </a:gsLst>
                <a:lin ang="5400000" scaled="0"/>
              </a:gradFill>
              <a:ln w="19050">
                <a:noFill/>
              </a:ln>
            </c:spPr>
          </c:dPt>
          <c:dPt>
            <c:idx val="20"/>
            <c:spPr>
              <a:solidFill>
                <a:srgbClr val="009900"/>
              </a:solidFill>
              <a:ln w="19050">
                <a:solidFill>
                  <a:srgbClr val="663300"/>
                </a:solidFill>
              </a:ln>
            </c:spPr>
          </c:dPt>
          <c:dPt>
            <c:idx val="21"/>
            <c:spPr>
              <a:gradFill>
                <a:gsLst>
                  <a:gs pos="0">
                    <a:srgbClr val="009900"/>
                  </a:gs>
                  <a:gs pos="100000">
                    <a:srgbClr val="0000FF"/>
                  </a:gs>
                </a:gsLst>
                <a:lin ang="5400000" scaled="0"/>
              </a:gradFill>
              <a:ln w="19050">
                <a:noFill/>
              </a:ln>
            </c:spPr>
          </c:dPt>
          <c:dPt>
            <c:idx val="22"/>
            <c:spPr>
              <a:gradFill>
                <a:gsLst>
                  <a:gs pos="0">
                    <a:srgbClr val="009900"/>
                  </a:gs>
                  <a:gs pos="100000">
                    <a:srgbClr val="0000FF"/>
                  </a:gs>
                </a:gsLst>
                <a:lin ang="5400000" scaled="0"/>
              </a:gradFill>
              <a:ln w="19050">
                <a:noFill/>
              </a:ln>
            </c:spPr>
          </c:dPt>
          <c:dPt>
            <c:idx val="23"/>
            <c:spPr>
              <a:solidFill>
                <a:srgbClr val="009900"/>
              </a:solidFill>
              <a:ln w="19050">
                <a:solidFill>
                  <a:srgbClr val="663300"/>
                </a:solidFill>
              </a:ln>
            </c:spPr>
          </c:dPt>
          <c:dPt>
            <c:idx val="24"/>
            <c:spPr>
              <a:solidFill>
                <a:srgbClr val="009900"/>
              </a:solidFill>
              <a:ln w="19050">
                <a:solidFill>
                  <a:srgbClr val="663300"/>
                </a:solidFill>
              </a:ln>
            </c:spPr>
          </c:dPt>
          <c:dPt>
            <c:idx val="25"/>
            <c:spPr>
              <a:gradFill>
                <a:gsLst>
                  <a:gs pos="0">
                    <a:srgbClr val="009900"/>
                  </a:gs>
                  <a:gs pos="100000">
                    <a:srgbClr val="0000FF"/>
                  </a:gs>
                </a:gsLst>
                <a:lin ang="5400000" scaled="0"/>
              </a:gradFill>
              <a:ln w="19050">
                <a:noFill/>
              </a:ln>
            </c:spPr>
          </c:dPt>
          <c:dPt>
            <c:idx val="26"/>
            <c:spPr>
              <a:solidFill>
                <a:srgbClr val="009900"/>
              </a:solidFill>
              <a:ln w="19050">
                <a:solidFill>
                  <a:srgbClr val="663300"/>
                </a:solidFill>
              </a:ln>
            </c:spPr>
          </c:dPt>
          <c:dPt>
            <c:idx val="27"/>
            <c:spPr>
              <a:gradFill>
                <a:gsLst>
                  <a:gs pos="100000">
                    <a:srgbClr val="0000FF"/>
                  </a:gs>
                  <a:gs pos="0">
                    <a:srgbClr val="009900"/>
                  </a:gs>
                </a:gsLst>
                <a:lin ang="5400000" scaled="0"/>
              </a:gradFill>
              <a:ln w="19050">
                <a:noFill/>
              </a:ln>
            </c:spPr>
          </c:dPt>
          <c:dPt>
            <c:idx val="28"/>
            <c:spPr>
              <a:gradFill>
                <a:gsLst>
                  <a:gs pos="100000">
                    <a:srgbClr val="0000FF"/>
                  </a:gs>
                  <a:gs pos="0">
                    <a:srgbClr val="009900"/>
                  </a:gs>
                </a:gsLst>
                <a:lin ang="5400000" scaled="0"/>
              </a:gradFill>
              <a:ln w="19050">
                <a:noFill/>
              </a:ln>
            </c:spPr>
          </c:dPt>
          <c:dPt>
            <c:idx val="29"/>
            <c:spPr>
              <a:gradFill>
                <a:gsLst>
                  <a:gs pos="0">
                    <a:srgbClr val="009900"/>
                  </a:gs>
                  <a:gs pos="100000">
                    <a:srgbClr val="0000FF"/>
                  </a:gs>
                </a:gsLst>
                <a:lin ang="5400000" scaled="0"/>
              </a:gradFill>
              <a:ln w="19050">
                <a:noFill/>
              </a:ln>
            </c:spPr>
          </c:dPt>
          <c:dPt>
            <c:idx val="30"/>
            <c:spPr>
              <a:gradFill>
                <a:gsLst>
                  <a:gs pos="0">
                    <a:srgbClr val="009900"/>
                  </a:gs>
                  <a:gs pos="100000">
                    <a:srgbClr val="0070C0"/>
                  </a:gs>
                </a:gsLst>
                <a:lin ang="5400000" scaled="0"/>
              </a:gradFill>
              <a:ln>
                <a:noFill/>
              </a:ln>
            </c:spPr>
          </c:dPt>
          <c:dPt>
            <c:idx val="31"/>
            <c:spPr>
              <a:gradFill>
                <a:gsLst>
                  <a:gs pos="0">
                    <a:srgbClr val="009900"/>
                  </a:gs>
                  <a:gs pos="99000">
                    <a:srgbClr val="0070C0"/>
                  </a:gs>
                </a:gsLst>
                <a:lin ang="5400000" scaled="0"/>
              </a:gradFill>
              <a:ln>
                <a:noFill/>
              </a:ln>
            </c:spPr>
          </c:dPt>
          <c:dPt>
            <c:idx val="32"/>
            <c:spPr>
              <a:gradFill>
                <a:gsLst>
                  <a:gs pos="50490">
                    <a:srgbClr val="FF0000"/>
                  </a:gs>
                  <a:gs pos="1000">
                    <a:srgbClr val="009900"/>
                  </a:gs>
                  <a:gs pos="99000">
                    <a:srgbClr val="0078D2"/>
                  </a:gs>
                </a:gsLst>
                <a:lin ang="5400000" scaled="0"/>
              </a:gradFill>
              <a:ln>
                <a:noFill/>
              </a:ln>
            </c:spPr>
          </c:dPt>
          <c:dPt>
            <c:idx val="33"/>
            <c:spPr>
              <a:gradFill>
                <a:gsLst>
                  <a:gs pos="49600">
                    <a:srgbClr val="FF0000"/>
                  </a:gs>
                  <a:gs pos="0">
                    <a:srgbClr val="009900"/>
                  </a:gs>
                  <a:gs pos="100000">
                    <a:srgbClr val="0078D2"/>
                  </a:gs>
                </a:gsLst>
                <a:lin ang="5400000" scaled="0"/>
              </a:gradFill>
              <a:ln>
                <a:noFill/>
              </a:ln>
            </c:spPr>
          </c:dPt>
          <c:dLbls>
            <c:dLbl>
              <c:idx val="0"/>
              <c:layout>
                <c:manualLayout>
                  <c:x val="0"/>
                  <c:y val="-0.21760083842409381"/>
                </c:manualLayout>
              </c:layout>
              <c:spPr>
                <a:solidFill>
                  <a:srgbClr val="FF00FF"/>
                </a:solidFill>
              </c:spPr>
              <c:txPr>
                <a:bodyPr rot="-5400000" vert="horz"/>
                <a:lstStyle/>
                <a:p>
                  <a:pPr algn="ctr"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ctr"/>
              <c:showVal val="1"/>
            </c:dLbl>
            <c:dLbl>
              <c:idx val="1"/>
              <c:layout>
                <c:manualLayout>
                  <c:x val="0"/>
                  <c:y val="-0.22739477180063528"/>
                </c:manualLayout>
              </c:layout>
              <c:spPr>
                <a:noFill/>
              </c:spPr>
              <c:txPr>
                <a:bodyPr rot="-5400000" vert="horz"/>
                <a:lstStyle/>
                <a:p>
                  <a:pPr algn="ctr"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ctr"/>
              <c:showVal val="1"/>
            </c:dLbl>
            <c:dLbl>
              <c:idx val="2"/>
              <c:layout>
                <c:manualLayout>
                  <c:x val="0"/>
                  <c:y val="-0.22769392004633399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ctr"/>
              <c:showVal val="1"/>
            </c:dLbl>
            <c:dLbl>
              <c:idx val="3"/>
              <c:layout>
                <c:manualLayout>
                  <c:x val="0"/>
                  <c:y val="-0.2268547604929419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ctr"/>
              <c:showVal val="1"/>
            </c:dLbl>
            <c:dLbl>
              <c:idx val="4"/>
              <c:layout>
                <c:manualLayout>
                  <c:x val="0"/>
                  <c:y val="-0.2403252570661592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ctr"/>
              <c:showVal val="1"/>
            </c:dLbl>
            <c:dLbl>
              <c:idx val="5"/>
              <c:layout>
                <c:manualLayout>
                  <c:x val="0"/>
                  <c:y val="-0.24400678461602132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ctr"/>
              <c:showVal val="1"/>
            </c:dLbl>
            <c:dLbl>
              <c:idx val="6"/>
              <c:layout>
                <c:manualLayout>
                  <c:x val="-4.0237303808063349E-17"/>
                  <c:y val="-0.24229114092787452"/>
                </c:manualLayout>
              </c:layout>
              <c:spPr>
                <a:ln w="4445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ctr"/>
              <c:showVal val="1"/>
            </c:dLbl>
            <c:dLbl>
              <c:idx val="7"/>
              <c:layout>
                <c:manualLayout>
                  <c:x val="-4.0237303808063349E-17"/>
                  <c:y val="-0.2446635501560554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ctr"/>
              <c:showVal val="1"/>
            </c:dLbl>
            <c:dLbl>
              <c:idx val="8"/>
              <c:layout>
                <c:manualLayout>
                  <c:x val="-4.0237303808063349E-17"/>
                  <c:y val="-0.24378706602130093"/>
                </c:manualLayout>
              </c:layout>
              <c:spPr>
                <a:noFill/>
                <a:ln w="381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ctr"/>
              <c:showVal val="1"/>
            </c:dLbl>
            <c:dLbl>
              <c:idx val="9"/>
              <c:layout>
                <c:manualLayout>
                  <c:x val="-3.6620464630808031E-17"/>
                  <c:y val="-0.24358849189385492"/>
                </c:manualLayout>
              </c:layout>
              <c:spPr>
                <a:noFill/>
              </c:spPr>
              <c:txPr>
                <a:bodyPr rot="-5400000" vert="horz"/>
                <a:lstStyle/>
                <a:p>
                  <a:pPr algn="ctr"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ctr"/>
              <c:showVal val="1"/>
            </c:dLbl>
            <c:dLbl>
              <c:idx val="10"/>
              <c:layout>
                <c:manualLayout>
                  <c:x val="0"/>
                  <c:y val="-0.24370064950287532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ctr"/>
              <c:showVal val="1"/>
            </c:dLbl>
            <c:dLbl>
              <c:idx val="11"/>
              <c:layout>
                <c:manualLayout>
                  <c:x val="-2.1947873799725687E-3"/>
                  <c:y val="-0.24463560268626677"/>
                </c:manualLayout>
              </c:layout>
              <c:spPr>
                <a:noFill/>
              </c:spPr>
              <c:txPr>
                <a:bodyPr rot="-5400000" vert="horz"/>
                <a:lstStyle/>
                <a:p>
                  <a:pPr algn="ctr"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ctr"/>
              <c:showVal val="1"/>
            </c:dLbl>
            <c:dLbl>
              <c:idx val="12"/>
              <c:layout>
                <c:manualLayout>
                  <c:x val="0"/>
                  <c:y val="-0.24553323128829582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ctr"/>
              <c:showVal val="1"/>
            </c:dLbl>
            <c:dLbl>
              <c:idx val="13"/>
              <c:layout>
                <c:manualLayout>
                  <c:x val="0"/>
                  <c:y val="-0.25136266898336507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ctr"/>
              <c:showVal val="1"/>
            </c:dLbl>
            <c:dLbl>
              <c:idx val="14"/>
              <c:layout>
                <c:manualLayout>
                  <c:x val="0"/>
                  <c:y val="-0.2542962339865133"/>
                </c:manualLayout>
              </c:layout>
              <c:spPr>
                <a:noFill/>
              </c:spPr>
              <c:txPr>
                <a:bodyPr rot="-5400000" vert="horz"/>
                <a:lstStyle/>
                <a:p>
                  <a:pPr algn="ctr"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ctr"/>
              <c:showVal val="1"/>
            </c:dLbl>
            <c:dLbl>
              <c:idx val="15"/>
              <c:layout>
                <c:manualLayout>
                  <c:x val="0"/>
                  <c:y val="-0.25493185505927346"/>
                </c:manualLayout>
              </c:layout>
              <c:spPr>
                <a:noFill/>
                <a:ln w="381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ctr"/>
              <c:showVal val="1"/>
            </c:dLbl>
            <c:dLbl>
              <c:idx val="16"/>
              <c:layout>
                <c:manualLayout>
                  <c:x val="0"/>
                  <c:y val="-0.26147211458462638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ctr"/>
              <c:showVal val="1"/>
            </c:dLbl>
            <c:dLbl>
              <c:idx val="17"/>
              <c:layout>
                <c:manualLayout>
                  <c:x val="-8.0474607616126587E-17"/>
                  <c:y val="-0.26007198312119917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ctr"/>
              <c:showVal val="1"/>
            </c:dLbl>
            <c:dLbl>
              <c:idx val="18"/>
              <c:layout>
                <c:manualLayout>
                  <c:x val="-8.0474607616126587E-17"/>
                  <c:y val="-0.26029629833924023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ctr"/>
              <c:showVal val="1"/>
            </c:dLbl>
            <c:dLbl>
              <c:idx val="19"/>
              <c:layout>
                <c:manualLayout>
                  <c:x val="-8.0474607616126587E-17"/>
                  <c:y val="-0.26035476738787749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ctr"/>
              <c:showVal val="1"/>
            </c:dLbl>
            <c:dLbl>
              <c:idx val="20"/>
              <c:layout>
                <c:manualLayout>
                  <c:x val="0"/>
                  <c:y val="-0.26524925189955456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ctr"/>
              <c:showVal val="1"/>
            </c:dLbl>
            <c:dLbl>
              <c:idx val="21"/>
              <c:layout>
                <c:manualLayout>
                  <c:x val="0"/>
                  <c:y val="-0.26422328557441727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ctr"/>
              <c:showVal val="1"/>
            </c:dLbl>
            <c:dLbl>
              <c:idx val="22"/>
              <c:layout>
                <c:manualLayout>
                  <c:x val="-8.0474607616126587E-17"/>
                  <c:y val="-0.26663301938396056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ctr"/>
              <c:showVal val="1"/>
            </c:dLbl>
            <c:dLbl>
              <c:idx val="23"/>
              <c:layout>
                <c:manualLayout>
                  <c:x val="0"/>
                  <c:y val="-0.26467191601049866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ctr"/>
              <c:showVal val="1"/>
            </c:dLbl>
            <c:dLbl>
              <c:idx val="24"/>
              <c:layout>
                <c:manualLayout>
                  <c:x val="-1.609492152322533E-16"/>
                  <c:y val="-0.26416941314910081"/>
                </c:manualLayout>
              </c:layout>
              <c:spPr>
                <a:noFill/>
              </c:spPr>
              <c:txPr>
                <a:bodyPr rot="-5400000" vert="horz"/>
                <a:lstStyle/>
                <a:p>
                  <a:pPr algn="ctr"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ctr"/>
              <c:showVal val="1"/>
            </c:dLbl>
            <c:dLbl>
              <c:idx val="25"/>
              <c:layout>
                <c:manualLayout>
                  <c:x val="0"/>
                  <c:y val="-0.26676632146025531"/>
                </c:manualLayout>
              </c:layout>
              <c:spPr>
                <a:noFill/>
              </c:spPr>
              <c:txPr>
                <a:bodyPr rot="-5400000" vert="horz"/>
                <a:lstStyle/>
                <a:p>
                  <a:pPr algn="ctr"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ctr"/>
              <c:showVal val="1"/>
            </c:dLbl>
            <c:dLbl>
              <c:idx val="26"/>
              <c:layout>
                <c:manualLayout>
                  <c:x val="-2.1947873799725687E-3"/>
                  <c:y val="-0.26981204407242437"/>
                </c:manualLayout>
              </c:layout>
              <c:spPr>
                <a:noFill/>
              </c:spPr>
              <c:txPr>
                <a:bodyPr rot="-5400000" vert="horz"/>
                <a:lstStyle/>
                <a:p>
                  <a:pPr algn="ctr"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ctr"/>
              <c:showVal val="1"/>
            </c:dLbl>
            <c:dLbl>
              <c:idx val="27"/>
              <c:layout>
                <c:manualLayout>
                  <c:x val="0"/>
                  <c:y val="-0.27463169555644434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ctr"/>
              <c:showVal val="1"/>
            </c:dLbl>
            <c:dLbl>
              <c:idx val="28"/>
              <c:layout>
                <c:manualLayout>
                  <c:x val="-3.2921810699588498E-3"/>
                  <c:y val="-0.28149206392983761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ctr"/>
              <c:showVal val="1"/>
            </c:dLbl>
            <c:dLbl>
              <c:idx val="29"/>
              <c:layout>
                <c:manualLayout>
                  <c:x val="-1.0973936899862835E-3"/>
                  <c:y val="-0.28762083373553787"/>
                </c:manualLayout>
              </c:layout>
              <c:spPr>
                <a:noFill/>
              </c:spPr>
              <c:txPr>
                <a:bodyPr rot="-5400000" vert="horz"/>
                <a:lstStyle/>
                <a:p>
                  <a:pPr algn="ctr"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ctr"/>
              <c:showVal val="1"/>
            </c:dLbl>
            <c:dLbl>
              <c:idx val="30"/>
              <c:layout>
                <c:manualLayout>
                  <c:x val="0"/>
                  <c:y val="-0.27124710987308726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ctr"/>
              <c:showVal val="1"/>
            </c:dLbl>
            <c:dLbl>
              <c:idx val="31"/>
              <c:layout>
                <c:manualLayout>
                  <c:x val="0"/>
                  <c:y val="-0.28065069799725173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ctr"/>
              <c:showVal val="1"/>
            </c:dLbl>
            <c:dLbl>
              <c:idx val="32"/>
              <c:layout>
                <c:manualLayout>
                  <c:x val="0"/>
                  <c:y val="-0.30267624602966692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ctr"/>
              <c:showVal val="1"/>
            </c:dLbl>
            <c:dLbl>
              <c:idx val="33"/>
              <c:layout>
                <c:manualLayout>
                  <c:x val="-9.9875148200564523E-4"/>
                  <c:y val="-0.28564575662718145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v-LV"/>
                </a:p>
              </c:txPr>
              <c:dLblPos val="ctr"/>
              <c:showVal val="1"/>
            </c:dLbl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dLblPos val="inEnd"/>
            <c:showVal val="1"/>
          </c:dLbls>
          <c:cat>
            <c:strRef>
              <c:f>'09.2019.'!$B$36:$AE$36</c:f>
              <c:strCache>
                <c:ptCount val="30"/>
                <c:pt idx="0">
                  <c:v>Daugavpils siltumtīkli</c:v>
                </c:pt>
                <c:pt idx="1">
                  <c:v>Aizkraukles siltums</c:v>
                </c:pt>
                <c:pt idx="2">
                  <c:v>Ludzas bio-enerģija</c:v>
                </c:pt>
                <c:pt idx="3">
                  <c:v>Olaines ūdens un siltums</c:v>
                </c:pt>
                <c:pt idx="4">
                  <c:v>Kuldīgas siltumtīkli</c:v>
                </c:pt>
                <c:pt idx="5">
                  <c:v>Pļaviņu komunālie pakalpojumi</c:v>
                </c:pt>
                <c:pt idx="6">
                  <c:v>Madonas siltums</c:v>
                </c:pt>
                <c:pt idx="7">
                  <c:v>Tukuma siltums</c:v>
                </c:pt>
                <c:pt idx="8">
                  <c:v>Krāslavas nami</c:v>
                </c:pt>
                <c:pt idx="9">
                  <c:v>Balvu Enerģija</c:v>
                </c:pt>
                <c:pt idx="10">
                  <c:v>Rīgas siltums</c:v>
                </c:pt>
                <c:pt idx="11">
                  <c:v>Rēzekne</c:v>
                </c:pt>
                <c:pt idx="12">
                  <c:v>Bauskas siltums</c:v>
                </c:pt>
                <c:pt idx="13">
                  <c:v>Līvānu siltums</c:v>
                </c:pt>
                <c:pt idx="14">
                  <c:v>Jēkabpils siltums</c:v>
                </c:pt>
                <c:pt idx="15">
                  <c:v>Preiļu saimnieks</c:v>
                </c:pt>
                <c:pt idx="16">
                  <c:v>Fortum Jelgava</c:v>
                </c:pt>
                <c:pt idx="17">
                  <c:v>Jūrmalas siltums</c:v>
                </c:pt>
                <c:pt idx="18">
                  <c:v>Ventspils siltums</c:v>
                </c:pt>
                <c:pt idx="19">
                  <c:v>Liepājas enerģija</c:v>
                </c:pt>
                <c:pt idx="20">
                  <c:v>Simone-Alūksne</c:v>
                </c:pt>
                <c:pt idx="21">
                  <c:v>Salaspils siltums</c:v>
                </c:pt>
                <c:pt idx="22">
                  <c:v>Lielvārdes remte</c:v>
                </c:pt>
                <c:pt idx="23">
                  <c:v>Vidzemes enerģija-Gulbene</c:v>
                </c:pt>
                <c:pt idx="24">
                  <c:v>Limbažu siltums</c:v>
                </c:pt>
                <c:pt idx="25">
                  <c:v>Saldus siltums</c:v>
                </c:pt>
                <c:pt idx="26">
                  <c:v>Talsu bio-enerģija</c:v>
                </c:pt>
                <c:pt idx="27">
                  <c:v>Valmieras ūdens</c:v>
                </c:pt>
                <c:pt idx="28">
                  <c:v>Cēsu siltumtīkli</c:v>
                </c:pt>
                <c:pt idx="29">
                  <c:v>Wesemann-Sigulda</c:v>
                </c:pt>
              </c:strCache>
            </c:strRef>
          </c:cat>
          <c:val>
            <c:numRef>
              <c:f>'09.2019.'!$B$37:$AE$37</c:f>
              <c:numCache>
                <c:formatCode>General</c:formatCode>
                <c:ptCount val="30"/>
                <c:pt idx="0">
                  <c:v>44.59</c:v>
                </c:pt>
                <c:pt idx="1">
                  <c:v>44.88</c:v>
                </c:pt>
                <c:pt idx="2">
                  <c:v>46.06</c:v>
                </c:pt>
                <c:pt idx="3" formatCode="0.00">
                  <c:v>46.45</c:v>
                </c:pt>
                <c:pt idx="4" formatCode="0.00">
                  <c:v>49.8</c:v>
                </c:pt>
                <c:pt idx="5" formatCode="0.00">
                  <c:v>50.2</c:v>
                </c:pt>
                <c:pt idx="6">
                  <c:v>50.68</c:v>
                </c:pt>
                <c:pt idx="7">
                  <c:v>51.37</c:v>
                </c:pt>
                <c:pt idx="8">
                  <c:v>51.44</c:v>
                </c:pt>
                <c:pt idx="9" formatCode="0.00">
                  <c:v>51.51</c:v>
                </c:pt>
                <c:pt idx="10" formatCode="0.00">
                  <c:v>51.9</c:v>
                </c:pt>
                <c:pt idx="11" formatCode="0.00">
                  <c:v>52.14</c:v>
                </c:pt>
                <c:pt idx="12">
                  <c:v>53.220000000000013</c:v>
                </c:pt>
                <c:pt idx="13">
                  <c:v>53.93</c:v>
                </c:pt>
                <c:pt idx="14" formatCode="0.00">
                  <c:v>54.220000000000013</c:v>
                </c:pt>
                <c:pt idx="15">
                  <c:v>54.230000000000011</c:v>
                </c:pt>
                <c:pt idx="16">
                  <c:v>54.28</c:v>
                </c:pt>
                <c:pt idx="17">
                  <c:v>54.61</c:v>
                </c:pt>
                <c:pt idx="18" formatCode="0.00">
                  <c:v>54.9</c:v>
                </c:pt>
                <c:pt idx="19">
                  <c:v>54.95</c:v>
                </c:pt>
                <c:pt idx="20">
                  <c:v>55.05</c:v>
                </c:pt>
                <c:pt idx="21">
                  <c:v>55.24</c:v>
                </c:pt>
                <c:pt idx="22">
                  <c:v>55.38</c:v>
                </c:pt>
                <c:pt idx="23">
                  <c:v>55.71</c:v>
                </c:pt>
                <c:pt idx="24">
                  <c:v>56.02</c:v>
                </c:pt>
                <c:pt idx="25">
                  <c:v>56.86</c:v>
                </c:pt>
                <c:pt idx="26">
                  <c:v>57.09</c:v>
                </c:pt>
                <c:pt idx="27" formatCode="0.00">
                  <c:v>58.06</c:v>
                </c:pt>
                <c:pt idx="28" formatCode="0.00">
                  <c:v>60.58</c:v>
                </c:pt>
                <c:pt idx="29">
                  <c:v>60.92</c:v>
                </c:pt>
              </c:numCache>
            </c:numRef>
          </c:val>
        </c:ser>
        <c:gapWidth val="50"/>
        <c:overlap val="100"/>
        <c:axId val="136141440"/>
        <c:axId val="136164096"/>
      </c:barChart>
      <c:catAx>
        <c:axId val="1361414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lv-LV"/>
                  <a:t>Piegādātājs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36164096"/>
        <c:crosses val="autoZero"/>
        <c:auto val="1"/>
        <c:lblAlgn val="ctr"/>
        <c:lblOffset val="100"/>
      </c:catAx>
      <c:valAx>
        <c:axId val="13616409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lv-LV"/>
                  <a:t>EUR/MWh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361414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386080" y="-91440"/>
          <a:ext cx="6253545" cy="3270114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0.57119</cdr:x>
      <cdr:y>0.0753</cdr:y>
    </cdr:from>
    <cdr:to>
      <cdr:x>0.63963</cdr:x>
      <cdr:y>0.1084</cdr:y>
    </cdr:to>
    <cdr:sp macro="" textlink="">
      <cdr:nvSpPr>
        <cdr:cNvPr id="2" name="Taisnstūris 1">
          <a:extLst xmlns:a="http://schemas.openxmlformats.org/drawingml/2006/main">
            <a:ext uri="{FF2B5EF4-FFF2-40B4-BE49-F238E27FC236}">
              <a16:creationId xmlns:a16="http://schemas.microsoft.com/office/drawing/2014/main" xmlns="" id="{6A1EE796-3373-4C75-B34D-C722DB8FF8DE}"/>
            </a:ext>
          </a:extLst>
        </cdr:cNvPr>
        <cdr:cNvSpPr/>
      </cdr:nvSpPr>
      <cdr:spPr>
        <a:xfrm xmlns:a="http://schemas.openxmlformats.org/drawingml/2006/main">
          <a:off x="6610344" y="409561"/>
          <a:ext cx="792047" cy="180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rgbClr val="6633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lv-LV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CDE386-29D8-46CB-BB98-8C9C736E9F86}" type="datetimeFigureOut">
              <a:rPr lang="ru-RU" smtClean="0"/>
              <a:pPr>
                <a:defRPr/>
              </a:pPr>
              <a:t>17.09.2019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70796-2824-48CE-987A-28E00A1E3E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B55106-F5DA-45D9-A838-8F189E9B8055}" type="datetimeFigureOut">
              <a:rPr lang="ru-RU" smtClean="0"/>
              <a:pPr>
                <a:defRPr/>
              </a:pPr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AE677-4652-4790-82DD-E1DB834491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AB04BB-79CC-407E-A683-039E3EA7E1BF}" type="datetimeFigureOut">
              <a:rPr lang="ru-RU" smtClean="0"/>
              <a:pPr>
                <a:defRPr/>
              </a:pPr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90F01-82B3-4838-8346-3D112790FB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200F4B-AB4A-4124-A503-6F9F558313BD}" type="datetimeFigureOut">
              <a:rPr lang="ru-RU" smtClean="0"/>
              <a:pPr>
                <a:defRPr/>
              </a:pPr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9AEDB-4675-4842-A040-E85FFCEDC5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B3D286-56C5-4AF8-BD9C-1E2244580960}" type="datetimeFigureOut">
              <a:rPr lang="ru-RU" smtClean="0"/>
              <a:pPr>
                <a:defRPr/>
              </a:pPr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AC7BE-8928-4677-A7C7-6348796A51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B60660-7896-44E9-B05C-1199FAFF4030}" type="datetimeFigureOut">
              <a:rPr lang="ru-RU" smtClean="0"/>
              <a:pPr>
                <a:defRPr/>
              </a:pPr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0F916-FE66-4176-8E4A-371AFF8E5C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209247-6FF1-491A-A738-3F2EE133A7BD}" type="datetimeFigureOut">
              <a:rPr lang="ru-RU" smtClean="0"/>
              <a:pPr>
                <a:defRPr/>
              </a:pPr>
              <a:t>17.09.2019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EA124-77B5-43C4-B8AB-52418D62B0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8F9DA7-FAA9-4171-B8DE-AF796B1DDC7F}" type="datetimeFigureOut">
              <a:rPr lang="ru-RU" smtClean="0"/>
              <a:pPr>
                <a:defRPr/>
              </a:pPr>
              <a:t>17.09.2019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867AC5-53DA-4C7B-970A-898EC720E1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A5F5FF-0C9E-44E4-B22C-58CEF47363E1}" type="datetimeFigureOut">
              <a:rPr lang="ru-RU" smtClean="0"/>
              <a:pPr>
                <a:defRPr/>
              </a:pPr>
              <a:t>17.09.2019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DFC57-710C-4E53-84AD-5623AEC964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40D18A-5117-4390-A7A1-19E129D314AA}" type="datetimeFigureOut">
              <a:rPr lang="ru-RU" smtClean="0"/>
              <a:pPr>
                <a:defRPr/>
              </a:pPr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BC0C4-83CA-4597-8AEB-3C3B60024E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4DF743-469D-4AE5-9810-F630329BDD55}" type="datetimeFigureOut">
              <a:rPr lang="ru-RU" smtClean="0"/>
              <a:pPr>
                <a:defRPr/>
              </a:pPr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pPr>
              <a:defRPr/>
            </a:pPr>
            <a:fld id="{86CD675C-2F48-4C3A-891B-544615298A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A4D75EC-B22B-4375-AD80-7CD91AD6D46D}" type="datetimeFigureOut">
              <a:rPr lang="ru-RU" smtClean="0"/>
              <a:pPr>
                <a:defRPr/>
              </a:pPr>
              <a:t>17.09.2019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3E5B480-E837-4248-B6E4-3F448521ED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smtClean="0"/>
          </a:p>
        </p:txBody>
      </p:sp>
      <p:sp>
        <p:nvSpPr>
          <p:cNvPr id="18435" name="Текст 3"/>
          <p:cNvSpPr>
            <a:spLocks noGrp="1"/>
          </p:cNvSpPr>
          <p:nvPr>
            <p:ph type="body" idx="2"/>
          </p:nvPr>
        </p:nvSpPr>
        <p:spPr>
          <a:xfrm>
            <a:off x="908050" y="2209800"/>
            <a:ext cx="5632450" cy="5194300"/>
          </a:xfrm>
        </p:spPr>
        <p:txBody>
          <a:bodyPr/>
          <a:lstStyle/>
          <a:p>
            <a:endParaRPr lang="lv-LV" dirty="0" smtClean="0"/>
          </a:p>
        </p:txBody>
      </p:sp>
      <p:sp>
        <p:nvSpPr>
          <p:cNvPr id="18434" name="Объект 2"/>
          <p:cNvSpPr>
            <a:spLocks noGrp="1"/>
          </p:cNvSpPr>
          <p:nvPr>
            <p:ph sz="half" idx="1"/>
          </p:nvPr>
        </p:nvSpPr>
        <p:spPr>
          <a:xfrm>
            <a:off x="7719801" y="1642683"/>
            <a:ext cx="3536291" cy="4078386"/>
          </a:xfrm>
        </p:spPr>
        <p:txBody>
          <a:bodyPr>
            <a:normAutofit/>
          </a:bodyPr>
          <a:lstStyle/>
          <a:p>
            <a:pPr marL="0" indent="0" algn="ctr">
              <a:buFont typeface="Wingdings 3" pitchFamily="18" charset="2"/>
              <a:buNone/>
            </a:pPr>
            <a:r>
              <a:rPr lang="lv-LV" sz="3600" b="1" dirty="0" smtClean="0">
                <a:solidFill>
                  <a:srgbClr val="002060"/>
                </a:solidFill>
              </a:rPr>
              <a:t>PAS «Daugavpils siltumtīkli» gatavība apkures sezonai</a:t>
            </a:r>
            <a:endParaRPr lang="ru-RU" sz="3600" b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184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98147805"/>
              </p:ext>
            </p:extLst>
          </p:nvPr>
        </p:nvGraphicFramePr>
        <p:xfrm>
          <a:off x="8999538" y="0"/>
          <a:ext cx="3192462" cy="769938"/>
        </p:xfrm>
        <a:graphic>
          <a:graphicData uri="http://schemas.openxmlformats.org/presentationml/2006/ole">
            <p:oleObj spid="_x0000_s18461" r:id="rId3" imgW="11247619" imgH="2172003" progId="">
              <p:embed/>
            </p:oleObj>
          </a:graphicData>
        </a:graphic>
      </p:graphicFrame>
      <p:pic>
        <p:nvPicPr>
          <p:cNvPr id="7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019" y="1342660"/>
            <a:ext cx="6409763" cy="426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9" name="Picture 7" descr="SaistÄ«ts attÄ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8695" y="3362960"/>
            <a:ext cx="7007225" cy="4634548"/>
          </a:xfrm>
          <a:prstGeom prst="rect">
            <a:avLst/>
          </a:prstGeom>
          <a:noFill/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33859" y="332656"/>
            <a:ext cx="6819499" cy="511696"/>
          </a:xfrm>
        </p:spPr>
        <p:txBody>
          <a:bodyPr/>
          <a:lstStyle/>
          <a:p>
            <a:r>
              <a:rPr lang="lv-LV" sz="3200" dirty="0" smtClean="0">
                <a:solidFill>
                  <a:schemeClr val="accent1">
                    <a:lumMod val="50000"/>
                  </a:schemeClr>
                </a:solidFill>
              </a:rPr>
              <a:t>Siltumtīklu uzturēšana 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type="body" idx="1"/>
          </p:nvPr>
        </p:nvSpPr>
        <p:spPr>
          <a:xfrm>
            <a:off x="2782770" y="402169"/>
            <a:ext cx="4465658" cy="866591"/>
          </a:xfrm>
        </p:spPr>
        <p:txBody>
          <a:bodyPr>
            <a:noAutofit/>
          </a:bodyPr>
          <a:lstStyle/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6" name="Content Placeholder 13">
            <a:extLst>
              <a:ext uri="{FF2B5EF4-FFF2-40B4-BE49-F238E27FC236}">
                <a16:creationId xmlns="" xmlns:a16="http://schemas.microsoft.com/office/drawing/2014/main" id="{DC7A130D-8880-40CD-B5D1-78633CDDFB26}"/>
              </a:ext>
            </a:extLst>
          </p:cNvPr>
          <p:cNvSpPr txBox="1">
            <a:spLocks/>
          </p:cNvSpPr>
          <p:nvPr/>
        </p:nvSpPr>
        <p:spPr>
          <a:xfrm>
            <a:off x="189806" y="3704398"/>
            <a:ext cx="4465658" cy="8665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28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D123A5CB-BB0F-402D-A821-DD0EDD5E43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11280354"/>
              </p:ext>
            </p:extLst>
          </p:nvPr>
        </p:nvGraphicFramePr>
        <p:xfrm>
          <a:off x="5374640" y="1201453"/>
          <a:ext cx="6134662" cy="360426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6134662">
                  <a:extLst>
                    <a:ext uri="{9D8B030D-6E8A-4147-A177-3AD203B41FA5}">
                      <a16:colId xmlns="" xmlns:a16="http://schemas.microsoft.com/office/drawing/2014/main" val="3579971956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r>
                        <a:rPr lang="lv-LV" sz="1800" b="1" dirty="0" smtClean="0">
                          <a:latin typeface="+mn-lt"/>
                        </a:rPr>
                        <a:t>Maģistrālo siltumtīklu rekonstrukcijas projekti</a:t>
                      </a:r>
                      <a:r>
                        <a:rPr lang="lv-LV" sz="1800" b="1" baseline="0" dirty="0" smtClean="0">
                          <a:latin typeface="+mn-lt"/>
                        </a:rPr>
                        <a:t>:</a:t>
                      </a:r>
                      <a:endParaRPr lang="lv-LV" sz="18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7622" marR="7622" marT="7620" anchor="b"/>
                </a:tc>
                <a:extLst>
                  <a:ext uri="{0D108BD9-81ED-4DB2-BD59-A6C34878D82A}">
                    <a16:rowId xmlns="" xmlns:a16="http://schemas.microsoft.com/office/drawing/2014/main" val="295859857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lvl="0"/>
                      <a:endParaRPr kumimoji="0" lang="lv-LV" sz="1600" kern="1200" dirty="0" smtClean="0">
                        <a:latin typeface="+mn-lt"/>
                      </a:endParaRPr>
                    </a:p>
                    <a:p>
                      <a:pPr lvl="0"/>
                      <a:r>
                        <a:rPr kumimoji="0" lang="lv-LV" sz="1600" kern="1200" dirty="0" smtClean="0">
                          <a:latin typeface="+mn-lt"/>
                        </a:rPr>
                        <a:t>“Maģistrālo siltumtīklu pārbūve no Kandavas ielas (no kameras 1k-14) līdz Balvu ielai (1k-24) ar atzarojumiem Esplanādes un Dzelzceļnieku mikrorajonos, Daugavpilī”  </a:t>
                      </a:r>
                    </a:p>
                    <a:p>
                      <a:pPr lvl="0"/>
                      <a:r>
                        <a:rPr kumimoji="0" lang="lv-LV" sz="1600" kern="1200" dirty="0" smtClean="0">
                          <a:latin typeface="+mn-lt"/>
                        </a:rPr>
                        <a:t>Nomainīti 1467,4 m, Ø no 60/140 mm līdz 219/355 mm.</a:t>
                      </a:r>
                    </a:p>
                    <a:p>
                      <a:pPr lvl="0"/>
                      <a:r>
                        <a:rPr kumimoji="0" lang="lv-LV" sz="1600" kern="1200" dirty="0" smtClean="0">
                          <a:latin typeface="+mn-lt"/>
                        </a:rPr>
                        <a:t>Izmaksas</a:t>
                      </a:r>
                      <a:r>
                        <a:rPr kumimoji="0" lang="lv-LV" sz="1600" kern="1200" baseline="0" dirty="0" smtClean="0">
                          <a:latin typeface="+mn-lt"/>
                        </a:rPr>
                        <a:t> – EUR 793`754,21.</a:t>
                      </a:r>
                      <a:endParaRPr kumimoji="0" lang="lv-LV" sz="1600" kern="1200" dirty="0" smtClean="0">
                        <a:latin typeface="+mn-lt"/>
                      </a:endParaRPr>
                    </a:p>
                    <a:p>
                      <a:pPr algn="l" fontAlgn="b"/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2" marR="7622" marT="7620" anchor="b"/>
                </a:tc>
                <a:extLst>
                  <a:ext uri="{0D108BD9-81ED-4DB2-BD59-A6C34878D82A}">
                    <a16:rowId xmlns="" xmlns:a16="http://schemas.microsoft.com/office/drawing/2014/main" val="3507887535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600" kern="1200" dirty="0" smtClean="0">
                          <a:latin typeface="+mn-lt"/>
                        </a:rPr>
                        <a:t>“Maģistrālo siltumtīklu pārbūve no Liepājas un Valmieras ielu krustojuma (14k-9) līdz Jātnieku un Smilšu ielu krustojumam (8k-8) ar atzarojumiem, Daugavpilī”.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600" kern="1200" dirty="0" smtClean="0">
                          <a:latin typeface="+mn-lt"/>
                        </a:rPr>
                        <a:t>Nomainīti 745,8 m, Ø no 89/180 mm līdz 355/560 mm.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600" kern="1200" dirty="0" smtClean="0">
                          <a:latin typeface="+mn-lt"/>
                        </a:rPr>
                        <a:t>Izmaksas – EUR 578`942,66. </a:t>
                      </a:r>
                    </a:p>
                    <a:p>
                      <a:pPr algn="l" fontAlgn="b"/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2" marR="7622" marT="7620" anchor="b"/>
                </a:tc>
                <a:extLst>
                  <a:ext uri="{0D108BD9-81ED-4DB2-BD59-A6C34878D82A}">
                    <a16:rowId xmlns="" xmlns:a16="http://schemas.microsoft.com/office/drawing/2014/main" val="42075390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EDE11415-C508-41D3-B6AF-D240848F59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72503819"/>
              </p:ext>
            </p:extLst>
          </p:nvPr>
        </p:nvGraphicFramePr>
        <p:xfrm>
          <a:off x="248682" y="2133270"/>
          <a:ext cx="4333478" cy="19694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333478">
                  <a:extLst>
                    <a:ext uri="{9D8B030D-6E8A-4147-A177-3AD203B41FA5}">
                      <a16:colId xmlns="" xmlns:a16="http://schemas.microsoft.com/office/drawing/2014/main" val="842947534"/>
                    </a:ext>
                  </a:extLst>
                </a:gridCol>
              </a:tblGrid>
              <a:tr h="279522">
                <a:tc>
                  <a:txBody>
                    <a:bodyPr/>
                    <a:lstStyle/>
                    <a:p>
                      <a:pPr algn="r" fontAlgn="b"/>
                      <a:r>
                        <a:rPr lang="lv-LV" sz="2000" b="1" u="none" strike="noStrike" dirty="0" smtClean="0">
                          <a:effectLst/>
                        </a:rPr>
                        <a:t>Hidrauliskās</a:t>
                      </a:r>
                      <a:r>
                        <a:rPr lang="lv-LV" sz="2000" b="1" u="none" strike="noStrike" baseline="0" dirty="0" smtClean="0">
                          <a:effectLst/>
                        </a:rPr>
                        <a:t> pārbaudes </a:t>
                      </a:r>
                      <a:endParaRPr lang="lv-LV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20" marR="7622" marT="7620" anchor="b"/>
                </a:tc>
                <a:extLst>
                  <a:ext uri="{0D108BD9-81ED-4DB2-BD59-A6C34878D82A}">
                    <a16:rowId xmlns="" xmlns:a16="http://schemas.microsoft.com/office/drawing/2014/main" val="701539743"/>
                  </a:ext>
                </a:extLst>
              </a:tr>
              <a:tr h="414463">
                <a:tc>
                  <a:txBody>
                    <a:bodyPr/>
                    <a:lstStyle/>
                    <a:p>
                      <a:r>
                        <a:rPr kumimoji="0" lang="lv-LV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Likvidēti bojājumi:</a:t>
                      </a:r>
                    </a:p>
                  </a:txBody>
                  <a:tcPr marL="7622" marR="7622" marT="7620" anchor="b"/>
                </a:tc>
                <a:extLst>
                  <a:ext uri="{0D108BD9-81ED-4DB2-BD59-A6C34878D82A}">
                    <a16:rowId xmlns="" xmlns:a16="http://schemas.microsoft.com/office/drawing/2014/main" val="1224311233"/>
                  </a:ext>
                </a:extLst>
              </a:tr>
              <a:tr h="150309">
                <a:tc>
                  <a:txBody>
                    <a:bodyPr/>
                    <a:lstStyle/>
                    <a:p>
                      <a:r>
                        <a:rPr kumimoji="0" lang="lv-LV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pilsētas centrā – 5; </a:t>
                      </a:r>
                    </a:p>
                  </a:txBody>
                  <a:tcPr marL="7622" marR="7622" marT="7620" anchor="b"/>
                </a:tc>
                <a:extLst>
                  <a:ext uri="{0D108BD9-81ED-4DB2-BD59-A6C34878D82A}">
                    <a16:rowId xmlns="" xmlns:a16="http://schemas.microsoft.com/office/drawing/2014/main" val="2876476985"/>
                  </a:ext>
                </a:extLst>
              </a:tr>
              <a:tr h="305257">
                <a:tc>
                  <a:txBody>
                    <a:bodyPr/>
                    <a:lstStyle/>
                    <a:p>
                      <a:r>
                        <a:rPr kumimoji="0" lang="lv-LV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Jaunbūves mikrorajonā – 4; </a:t>
                      </a:r>
                    </a:p>
                  </a:txBody>
                  <a:tcPr marL="7622" marR="7622" marT="7620" anchor="b"/>
                </a:tc>
              </a:tr>
              <a:tr h="260244">
                <a:tc>
                  <a:txBody>
                    <a:bodyPr/>
                    <a:lstStyle/>
                    <a:p>
                      <a:r>
                        <a:rPr kumimoji="0" lang="lv-LV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Ķīmiķu un Jaunās Forštates mikrorajonos – 3;</a:t>
                      </a:r>
                    </a:p>
                  </a:txBody>
                  <a:tcPr marL="7622" marR="7622" marT="7620" anchor="b"/>
                </a:tc>
                <a:extLst>
                  <a:ext uri="{0D108BD9-81ED-4DB2-BD59-A6C34878D82A}">
                    <a16:rowId xmlns="" xmlns:a16="http://schemas.microsoft.com/office/drawing/2014/main" val="2157665978"/>
                  </a:ext>
                </a:extLst>
              </a:tr>
              <a:tr h="26024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lv-LV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Čerepovo</a:t>
                      </a:r>
                      <a:r>
                        <a:rPr kumimoji="0" lang="lv-LV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mikrorajonā – 1. </a:t>
                      </a:r>
                    </a:p>
                  </a:txBody>
                  <a:tcPr marL="7622" marR="7622" marT="7620" anchor="b"/>
                </a:tc>
              </a:tr>
            </a:tbl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991600" y="0"/>
          <a:ext cx="3187700" cy="762000"/>
        </p:xfrm>
        <a:graphic>
          <a:graphicData uri="http://schemas.openxmlformats.org/presentationml/2006/ole">
            <p:oleObj spid="_x0000_s74757" r:id="rId4" imgW="11247619" imgH="2172003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123188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4000"/>
            <a:ext cx="10972800" cy="579120"/>
          </a:xfrm>
        </p:spPr>
        <p:txBody>
          <a:bodyPr>
            <a:normAutofit/>
          </a:bodyPr>
          <a:lstStyle/>
          <a:p>
            <a:r>
              <a:rPr lang="lv-LV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Iekārtu remonts un uzstādīšana  </a:t>
            </a:r>
            <a:endParaRPr lang="lv-LV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4277" y="1158240"/>
            <a:ext cx="10858123" cy="5166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>						</a:t>
            </a:r>
            <a:endParaRPr lang="lv-LV" sz="2000" b="1" dirty="0" smtClean="0"/>
          </a:p>
          <a:p>
            <a:pPr lvl="0"/>
            <a:r>
              <a:rPr lang="lv-LV" sz="2000" dirty="0" smtClean="0"/>
              <a:t>Bīstamo iekārtu plāna pārbaudes, pamatiekārtu un palīgiekārtu plāna brīdinājuma remonti, LKM “Kalkūni” ūdenssildāmā katla kapitālais remonts.</a:t>
            </a:r>
            <a:endParaRPr lang="lv-LV" sz="2000" b="1" dirty="0" smtClean="0"/>
          </a:p>
          <a:p>
            <a:pPr lvl="0"/>
            <a:r>
              <a:rPr lang="lv-LV" sz="2000" dirty="0" smtClean="0"/>
              <a:t>Siltumcentrāļu apvienotās siltumapgādes zonas darba režīmu izmēģinājumi ar mērķi to pielāgot Mendeļejeva ielā 13A jaunbūvējamās katlumājas uz šķeldas kurināmā ar jaudu 36 MW maksimāli efektīvam darbam. </a:t>
            </a:r>
            <a:endParaRPr lang="lv-LV" sz="2000" b="1" dirty="0" smtClean="0"/>
          </a:p>
          <a:p>
            <a:pPr lvl="0"/>
            <a:r>
              <a:rPr lang="lv-LV" sz="2000" dirty="0" smtClean="0"/>
              <a:t>Veikta koģenerācijas iekārtas ar elektrisko jaudu 0,6 MW pārvietošana no LKM “Vecstropi” uz SC3 pašu vajadzību nodrošināšanai.</a:t>
            </a:r>
            <a:endParaRPr lang="lv-LV" sz="2000" b="1" dirty="0" smtClean="0"/>
          </a:p>
          <a:p>
            <a:pPr lvl="0"/>
            <a:r>
              <a:rPr lang="lv-LV" sz="2000" dirty="0" smtClean="0"/>
              <a:t>SC1 </a:t>
            </a:r>
            <a:r>
              <a:rPr lang="lv-LV" sz="2000" dirty="0" err="1" smtClean="0"/>
              <a:t>dežūrekspluatācijas</a:t>
            </a:r>
            <a:r>
              <a:rPr lang="lv-LV" sz="2000" dirty="0" smtClean="0"/>
              <a:t> dienesta operatora darba vietas modernizācija ar datortehnikas nomaiņu un videonovērošanas sistēmas modernizāciju.</a:t>
            </a:r>
          </a:p>
          <a:p>
            <a:pPr lvl="0"/>
            <a:r>
              <a:rPr lang="lv-LV" sz="2000" dirty="0" smtClean="0"/>
              <a:t>RTU pētījums par energoavotiem, datu analīze un rekomendācijas. LKM ūdenssildāmie katli tika aprīkoti ar skābekļa koncentrācijas mērītājiem.</a:t>
            </a:r>
          </a:p>
          <a:p>
            <a:pPr lvl="0"/>
            <a:r>
              <a:rPr lang="lv-LV" sz="2000" dirty="0" smtClean="0"/>
              <a:t>Siltumcentrāļu elektroiekārtu modernizācija, </a:t>
            </a:r>
            <a:r>
              <a:rPr lang="lv-LV" sz="2000" dirty="0" err="1" smtClean="0"/>
              <a:t>vakuumslēdžu</a:t>
            </a:r>
            <a:r>
              <a:rPr lang="lv-LV" sz="2000" dirty="0" smtClean="0"/>
              <a:t> uzstādīšana. </a:t>
            </a:r>
          </a:p>
          <a:p>
            <a:pPr lvl="0"/>
            <a:endParaRPr lang="lv-LV" sz="2000" b="1" dirty="0" smtClean="0"/>
          </a:p>
        </p:txBody>
      </p:sp>
      <p:graphicFrame>
        <p:nvGraphicFramePr>
          <p:cNvPr id="49153" name="Object 1"/>
          <p:cNvGraphicFramePr>
            <a:graphicFrameLocks noChangeAspect="1"/>
          </p:cNvGraphicFramePr>
          <p:nvPr/>
        </p:nvGraphicFramePr>
        <p:xfrm>
          <a:off x="8991600" y="0"/>
          <a:ext cx="3187700" cy="762000"/>
        </p:xfrm>
        <a:graphic>
          <a:graphicData uri="http://schemas.openxmlformats.org/presentationml/2006/ole">
            <p:oleObj spid="_x0000_s76805" r:id="rId3" imgW="11247619" imgH="2172003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13097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3939" y="465292"/>
            <a:ext cx="10095731" cy="926538"/>
          </a:xfrm>
        </p:spPr>
        <p:txBody>
          <a:bodyPr>
            <a:normAutofit/>
          </a:bodyPr>
          <a:lstStyle/>
          <a:p>
            <a:pPr algn="l"/>
            <a:r>
              <a:rPr lang="lv-LV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Iekārtu uzstādīšana </a:t>
            </a:r>
            <a:endParaRPr lang="lv-LV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1200" y="1910080"/>
            <a:ext cx="10472928" cy="3759200"/>
          </a:xfrm>
        </p:spPr>
        <p:txBody>
          <a:bodyPr>
            <a:normAutofit/>
          </a:bodyPr>
          <a:lstStyle/>
          <a:p>
            <a:pPr lvl="0" algn="l">
              <a:buFont typeface="Arial" pitchFamily="34" charset="0"/>
              <a:buChar char="•"/>
            </a:pPr>
            <a:r>
              <a:rPr lang="lv-LV" sz="2400" dirty="0" smtClean="0"/>
              <a:t> Siltumcentrālē Nr.1 veikta jauna ūdenssildāmā katla “</a:t>
            </a:r>
            <a:r>
              <a:rPr lang="lv-LV" sz="2400" dirty="0" err="1" smtClean="0"/>
              <a:t>Eurotherm-23”</a:t>
            </a:r>
            <a:r>
              <a:rPr lang="lv-LV" sz="2400" dirty="0" smtClean="0"/>
              <a:t> ar jaudu 20 MW uzstādīšana.</a:t>
            </a:r>
            <a:endParaRPr lang="lv-LV" sz="2400" b="1" dirty="0" smtClean="0"/>
          </a:p>
          <a:p>
            <a:pPr lvl="0" algn="l">
              <a:buFont typeface="Arial" pitchFamily="34" charset="0"/>
              <a:buChar char="•"/>
            </a:pPr>
            <a:r>
              <a:rPr lang="lv-LV" sz="2400" dirty="0" smtClean="0"/>
              <a:t> Siltumcentrālē Nr.1 uzsākti darbi kondensācijas tipa </a:t>
            </a:r>
            <a:r>
              <a:rPr lang="lv-LV" sz="2400" dirty="0" err="1" smtClean="0"/>
              <a:t>ekonomaizera</a:t>
            </a:r>
            <a:r>
              <a:rPr lang="lv-LV" sz="2400" dirty="0" smtClean="0"/>
              <a:t> un rotācijas </a:t>
            </a:r>
            <a:r>
              <a:rPr lang="lv-LV" sz="2400" dirty="0" err="1" smtClean="0"/>
              <a:t>ekonomaizera</a:t>
            </a:r>
            <a:r>
              <a:rPr lang="lv-LV" sz="2400" dirty="0" smtClean="0"/>
              <a:t> uzstādīšanai ūdenssildāmajam katlam Nr.4 “</a:t>
            </a:r>
            <a:r>
              <a:rPr lang="lv-LV" sz="2400" dirty="0" err="1" smtClean="0"/>
              <a:t>Eurotherm-17”,</a:t>
            </a:r>
            <a:r>
              <a:rPr lang="lv-LV" sz="2400" dirty="0" smtClean="0"/>
              <a:t> kā rezultātā katla agregāta lietderības koeficients palielināsies par 10%.</a:t>
            </a:r>
            <a:endParaRPr lang="lv-LV" sz="2400" b="1" dirty="0" smtClean="0"/>
          </a:p>
          <a:p>
            <a:pPr lvl="0" algn="l">
              <a:buFont typeface="Arial" pitchFamily="34" charset="0"/>
              <a:buChar char="•"/>
            </a:pPr>
            <a:r>
              <a:rPr lang="lv-LV" sz="2400" dirty="0" smtClean="0"/>
              <a:t> Siltumcentrālē Nr.1 ar ES ERAF līdzfinansējumu veikta transporta iecirkņa garāžas telpu siltināšana un siltumapgādes sistēmas ierīkošana.  </a:t>
            </a:r>
            <a:endParaRPr lang="lv-LV" sz="2400" b="1" dirty="0" smtClean="0"/>
          </a:p>
          <a:p>
            <a:pPr algn="l"/>
            <a:endParaRPr lang="lv-LV" dirty="0"/>
          </a:p>
        </p:txBody>
      </p:sp>
      <p:graphicFrame>
        <p:nvGraphicFramePr>
          <p:cNvPr id="102401" name="Object 1"/>
          <p:cNvGraphicFramePr>
            <a:graphicFrameLocks noChangeAspect="1"/>
          </p:cNvGraphicFramePr>
          <p:nvPr/>
        </p:nvGraphicFramePr>
        <p:xfrm>
          <a:off x="8991600" y="0"/>
          <a:ext cx="3187700" cy="762000"/>
        </p:xfrm>
        <a:graphic>
          <a:graphicData uri="http://schemas.openxmlformats.org/presentationml/2006/ole">
            <p:oleObj spid="_x0000_s102401" r:id="rId3" imgW="11247619" imgH="217200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9359" y="644846"/>
            <a:ext cx="10468864" cy="609600"/>
          </a:xfrm>
        </p:spPr>
        <p:txBody>
          <a:bodyPr>
            <a:normAutofit/>
          </a:bodyPr>
          <a:lstStyle/>
          <a:p>
            <a:pPr algn="l"/>
            <a:r>
              <a:rPr lang="lv-LV" sz="3200" dirty="0" smtClean="0">
                <a:solidFill>
                  <a:schemeClr val="accent1">
                    <a:lumMod val="50000"/>
                  </a:schemeClr>
                </a:solidFill>
              </a:rPr>
              <a:t>SC3 30MW</a:t>
            </a:r>
            <a:endParaRPr lang="lv-LV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22160" y="1391920"/>
            <a:ext cx="4714240" cy="4724400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lv-LV" dirty="0" smtClean="0"/>
              <a:t> 2019.gada augustā starp PAS un piegādātāju apvienību “AXIS FILTER” tika parakstīts līgums par būvdarbu veikšanu SC3. Projekta ietvaros plānots izbūvēt </a:t>
            </a:r>
            <a:r>
              <a:rPr lang="lv-LV" dirty="0" err="1" smtClean="0"/>
              <a:t>biokurināmā</a:t>
            </a:r>
            <a:r>
              <a:rPr lang="lv-LV" dirty="0" smtClean="0"/>
              <a:t> centrālās apkures katlumāju ar nepieciešamajām iekārtām un </a:t>
            </a:r>
            <a:r>
              <a:rPr lang="lv-LV" dirty="0" err="1" smtClean="0"/>
              <a:t>palīgiekārtām</a:t>
            </a:r>
            <a:r>
              <a:rPr lang="lv-LV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lv-LV" dirty="0" smtClean="0"/>
          </a:p>
          <a:p>
            <a:pPr algn="just">
              <a:buFont typeface="Arial" pitchFamily="34" charset="0"/>
              <a:buChar char="•"/>
            </a:pPr>
            <a:r>
              <a:rPr lang="lv-LV" dirty="0" smtClean="0"/>
              <a:t> Plānotā katlumājas jauda ir 30MW, ko nodrošinās četri katli pa 7,5MW, kā arī </a:t>
            </a:r>
            <a:r>
              <a:rPr lang="lv-LV" dirty="0" err="1" smtClean="0"/>
              <a:t>ekonomaizers</a:t>
            </a:r>
            <a:r>
              <a:rPr lang="lv-LV" dirty="0" smtClean="0"/>
              <a:t> ar jaudu līdz 6 MW.  Uzstādāmo </a:t>
            </a:r>
            <a:r>
              <a:rPr lang="lv-LV" dirty="0" err="1" smtClean="0"/>
              <a:t>siltumavota</a:t>
            </a:r>
            <a:r>
              <a:rPr lang="lv-LV" dirty="0" smtClean="0"/>
              <a:t> lietderības koeficients (ieskaitot dūmgāzu kondensācijas </a:t>
            </a:r>
            <a:r>
              <a:rPr lang="lv-LV" dirty="0" err="1" smtClean="0"/>
              <a:t>ekonomaizeru</a:t>
            </a:r>
            <a:r>
              <a:rPr lang="lv-LV" dirty="0" smtClean="0"/>
              <a:t> darbību) ir vismaz 97% </a:t>
            </a:r>
          </a:p>
          <a:p>
            <a:endParaRPr lang="lv-LV" dirty="0"/>
          </a:p>
        </p:txBody>
      </p:sp>
      <p:graphicFrame>
        <p:nvGraphicFramePr>
          <p:cNvPr id="4" name="Char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35090788"/>
              </p:ext>
            </p:extLst>
          </p:nvPr>
        </p:nvGraphicFramePr>
        <p:xfrm>
          <a:off x="602208" y="1779996"/>
          <a:ext cx="6253545" cy="3270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681092"/>
          </a:xfrm>
        </p:spPr>
        <p:txBody>
          <a:bodyPr>
            <a:normAutofit/>
          </a:bodyPr>
          <a:lstStyle/>
          <a:p>
            <a:endParaRPr lang="lv-LV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4277" y="1566250"/>
            <a:ext cx="10858123" cy="47583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>						</a:t>
            </a:r>
          </a:p>
          <a:p>
            <a:pPr>
              <a:buNone/>
            </a:pPr>
            <a:r>
              <a:rPr lang="lv-LV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>					</a:t>
            </a:r>
          </a:p>
          <a:p>
            <a:pPr>
              <a:buNone/>
            </a:pPr>
            <a:endParaRPr lang="lv-LV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lv-LV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lv-LV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9153" name="Object 1"/>
          <p:cNvGraphicFramePr>
            <a:graphicFrameLocks noChangeAspect="1"/>
          </p:cNvGraphicFramePr>
          <p:nvPr/>
        </p:nvGraphicFramePr>
        <p:xfrm>
          <a:off x="8991600" y="0"/>
          <a:ext cx="3187700" cy="762000"/>
        </p:xfrm>
        <a:graphic>
          <a:graphicData uri="http://schemas.openxmlformats.org/presentationml/2006/ole">
            <p:oleObj spid="_x0000_s75781" r:id="rId3" imgW="11247619" imgH="2172003" progId="">
              <p:embed/>
            </p:oleObj>
          </a:graphicData>
        </a:graphic>
      </p:graphicFrame>
      <p:graphicFrame>
        <p:nvGraphicFramePr>
          <p:cNvPr id="6" name="Diagramma 1"/>
          <p:cNvGraphicFramePr>
            <a:graphicFrameLocks/>
          </p:cNvGraphicFramePr>
          <p:nvPr/>
        </p:nvGraphicFramePr>
        <p:xfrm>
          <a:off x="309562" y="709612"/>
          <a:ext cx="11572875" cy="543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03273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681092"/>
          </a:xfrm>
        </p:spPr>
        <p:txBody>
          <a:bodyPr>
            <a:normAutofit/>
          </a:bodyPr>
          <a:lstStyle/>
          <a:p>
            <a:r>
              <a:rPr lang="lv-LV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Patērētāju parāds  </a:t>
            </a:r>
            <a:endParaRPr lang="lv-LV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4277" y="1566250"/>
            <a:ext cx="10858123" cy="47583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>						</a:t>
            </a:r>
          </a:p>
          <a:p>
            <a:pPr>
              <a:buNone/>
            </a:pPr>
            <a:r>
              <a:rPr lang="lv-LV" sz="2000" dirty="0" smtClean="0"/>
              <a:t>Kopējā </a:t>
            </a:r>
            <a:r>
              <a:rPr lang="lv-LV" sz="2000" dirty="0" err="1" smtClean="0"/>
              <a:t>debitorparāda</a:t>
            </a:r>
            <a:r>
              <a:rPr lang="lv-LV" sz="2000" dirty="0" smtClean="0"/>
              <a:t> summa par izlietoto siltumenerģiju </a:t>
            </a:r>
          </a:p>
          <a:p>
            <a:pPr>
              <a:buNone/>
            </a:pPr>
            <a:r>
              <a:rPr lang="lv-LV" sz="2000" dirty="0" smtClean="0"/>
              <a:t>uz 2019.gada 1.septembri: EUR 2`925`249,50;        </a:t>
            </a:r>
          </a:p>
          <a:p>
            <a:pPr>
              <a:buNone/>
            </a:pPr>
            <a:endParaRPr lang="lv-LV" sz="2000" dirty="0" smtClean="0"/>
          </a:p>
          <a:p>
            <a:r>
              <a:rPr lang="lv-LV" sz="2000" dirty="0" smtClean="0"/>
              <a:t> iedzīvotāju parāds:           EUR 2`738`361,20;</a:t>
            </a:r>
          </a:p>
          <a:p>
            <a:r>
              <a:rPr lang="lv-LV" sz="2000" dirty="0" smtClean="0"/>
              <a:t> juridisko personu parāds:   EUR 186`888,30;  </a:t>
            </a:r>
          </a:p>
          <a:p>
            <a:endParaRPr lang="lv-LV" sz="2000" dirty="0" smtClean="0"/>
          </a:p>
          <a:p>
            <a:pPr>
              <a:buNone/>
            </a:pPr>
            <a:r>
              <a:rPr lang="lv-LV" sz="2000" dirty="0" smtClean="0"/>
              <a:t>Kopējā </a:t>
            </a:r>
            <a:r>
              <a:rPr lang="lv-LV" sz="2000" dirty="0" err="1" smtClean="0"/>
              <a:t>debitorparāda</a:t>
            </a:r>
            <a:r>
              <a:rPr lang="lv-LV" sz="2000" dirty="0" smtClean="0"/>
              <a:t> samazinājums salīdzinot ar 2019.gada 1.augustu:          EUR 120`001,38;</a:t>
            </a:r>
          </a:p>
          <a:p>
            <a:pPr>
              <a:buNone/>
            </a:pPr>
            <a:r>
              <a:rPr lang="lv-LV" sz="2000" dirty="0" smtClean="0"/>
              <a:t>Kopējā </a:t>
            </a:r>
            <a:r>
              <a:rPr lang="lv-LV" sz="2000" dirty="0" err="1" smtClean="0"/>
              <a:t>debitorparāda</a:t>
            </a:r>
            <a:r>
              <a:rPr lang="lv-LV" sz="2000" dirty="0" smtClean="0"/>
              <a:t> </a:t>
            </a:r>
            <a:r>
              <a:rPr lang="lv-LV" sz="2000" smtClean="0"/>
              <a:t>samazinājums </a:t>
            </a:r>
            <a:r>
              <a:rPr lang="lv-LV" sz="2000" smtClean="0"/>
              <a:t>salīdzinot </a:t>
            </a:r>
            <a:r>
              <a:rPr lang="lv-LV" sz="2000" dirty="0" smtClean="0"/>
              <a:t>ar 2018.gada 1.septembri :     EUR 133`959,30.</a:t>
            </a:r>
          </a:p>
        </p:txBody>
      </p:sp>
      <p:graphicFrame>
        <p:nvGraphicFramePr>
          <p:cNvPr id="49153" name="Object 1"/>
          <p:cNvGraphicFramePr>
            <a:graphicFrameLocks noChangeAspect="1"/>
          </p:cNvGraphicFramePr>
          <p:nvPr/>
        </p:nvGraphicFramePr>
        <p:xfrm>
          <a:off x="8991600" y="0"/>
          <a:ext cx="3187700" cy="762000"/>
        </p:xfrm>
        <a:graphic>
          <a:graphicData uri="http://schemas.openxmlformats.org/presentationml/2006/ole">
            <p:oleObj spid="_x0000_s72710" r:id="rId3" imgW="11247619" imgH="2172003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18041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609600" y="704087"/>
            <a:ext cx="10972800" cy="1287273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 smtClean="0"/>
              <a:t>           </a:t>
            </a:r>
            <a:br>
              <a:rPr lang="lv-LV" dirty="0" smtClean="0"/>
            </a:br>
            <a:r>
              <a:rPr lang="lv-LV" dirty="0" smtClean="0"/>
              <a:t>                      </a:t>
            </a:r>
            <a:br>
              <a:rPr lang="lv-LV" dirty="0" smtClean="0"/>
            </a:br>
            <a:r>
              <a:rPr lang="lv-LV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Paldies par uzmanību! 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0" name="Объект 2"/>
          <p:cNvSpPr>
            <a:spLocks noGrp="1"/>
          </p:cNvSpPr>
          <p:nvPr>
            <p:ph idx="1"/>
          </p:nvPr>
        </p:nvSpPr>
        <p:spPr>
          <a:xfrm>
            <a:off x="2587625" y="4494213"/>
            <a:ext cx="8596313" cy="3881437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endParaRPr lang="lv-LV" dirty="0" smtClean="0"/>
          </a:p>
        </p:txBody>
      </p:sp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8999538" y="0"/>
          <a:ext cx="3192462" cy="769938"/>
        </p:xfrm>
        <a:graphic>
          <a:graphicData uri="http://schemas.openxmlformats.org/presentationml/2006/ole">
            <p:oleObj spid="_x0000_s43036" r:id="rId3" imgW="11247619" imgH="2172003" progId="">
              <p:embed/>
            </p:oleObj>
          </a:graphicData>
        </a:graphic>
      </p:graphicFrame>
      <p:sp>
        <p:nvSpPr>
          <p:cNvPr id="2" name="AutoShape 26" descr="https://mail.inbox.lv/view?msgmailbox=INBOX&amp;index=12529&amp;array_index=0&amp;id=8&amp;part_id=8&amp;actionID=view_attach&amp;f=received_580759049050671.jpeg&amp;thumb=0&amp;cache=da194018d42c888ce480b245db453b89"/>
          <p:cNvSpPr>
            <a:spLocks noChangeAspect="1" noChangeArrowheads="1"/>
          </p:cNvSpPr>
          <p:nvPr/>
        </p:nvSpPr>
        <p:spPr bwMode="auto">
          <a:xfrm>
            <a:off x="155575" y="-3505200"/>
            <a:ext cx="12992100" cy="7305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7" name="irc_mi" descr="http://www.solar-dawn.com/wp-content/uploads/2014/05/hot-radiator-ca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8845" y="2536973"/>
            <a:ext cx="5274310" cy="178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3597</TotalTime>
  <Words>238</Words>
  <Application>Microsoft Office PowerPoint</Application>
  <PresentationFormat>Произвольный</PresentationFormat>
  <Paragraphs>80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Siltumtīklu uzturēšana </vt:lpstr>
      <vt:lpstr>Iekārtu remonts un uzstādīšana  </vt:lpstr>
      <vt:lpstr>Iekārtu uzstādīšana </vt:lpstr>
      <vt:lpstr>SC3 30MW</vt:lpstr>
      <vt:lpstr>Слайд 6</vt:lpstr>
      <vt:lpstr>Patērētāju parāds  </vt:lpstr>
      <vt:lpstr>                                   Paldies par uzmanību!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Tehdirektor</dc:creator>
  <cp:lastModifiedBy>O.Duskevica</cp:lastModifiedBy>
  <cp:revision>313</cp:revision>
  <dcterms:created xsi:type="dcterms:W3CDTF">2013-09-27T10:24:49Z</dcterms:created>
  <dcterms:modified xsi:type="dcterms:W3CDTF">2019-09-17T06:44:09Z</dcterms:modified>
</cp:coreProperties>
</file>